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7F45AC6-C491-4585-A584-9CE2AF7D5500}" type="datetime1">
              <a:rPr lang="en-US" smtClean="0"/>
              <a:t>2/13/2025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8456184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MX"/>
              <a:t>Haz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67F45AC6-C491-4585-A584-9CE2AF7D5500}" type="datetime1">
              <a:rPr lang="en-US" smtClean="0"/>
              <a:t>2/13/2025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9664311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67F45AC6-C491-4585-A584-9CE2AF7D5500}" type="datetime1">
              <a:rPr lang="en-US" smtClean="0"/>
              <a:t>2/13/2025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10900518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MX"/>
              <a:t>Haz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67F45AC6-C491-4585-A584-9CE2AF7D5500}" type="datetime1">
              <a:rPr lang="en-US" smtClean="0"/>
              <a:t>2/13/2025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‹Nº›</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12303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67F45AC6-C491-4585-A584-9CE2AF7D5500}" type="datetime1">
              <a:rPr lang="en-US" smtClean="0"/>
              <a:t>2/13/2025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5839295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MX"/>
              <a:t>Haz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3" name="Date Placeholder 2"/>
          <p:cNvSpPr>
            <a:spLocks noGrp="1"/>
          </p:cNvSpPr>
          <p:nvPr>
            <p:ph type="dt" sz="half" idx="10"/>
          </p:nvPr>
        </p:nvSpPr>
        <p:spPr/>
        <p:txBody>
          <a:bodyPr/>
          <a:lstStyle/>
          <a:p>
            <a:fld id="{67F45AC6-C491-4585-A584-9CE2AF7D5500}" type="datetime1">
              <a:rPr lang="en-US" smtClean="0"/>
              <a:t>2/13/2025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31665972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MX"/>
              <a:t>Haz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3" name="Date Placeholder 2"/>
          <p:cNvSpPr>
            <a:spLocks noGrp="1"/>
          </p:cNvSpPr>
          <p:nvPr>
            <p:ph type="dt" sz="half" idx="10"/>
          </p:nvPr>
        </p:nvSpPr>
        <p:spPr/>
        <p:txBody>
          <a:bodyPr/>
          <a:lstStyle/>
          <a:p>
            <a:fld id="{67F45AC6-C491-4585-A584-9CE2AF7D5500}" type="datetime1">
              <a:rPr lang="en-US" smtClean="0"/>
              <a:t>2/13/2025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5334789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2/13/2025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9862201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2/13/2025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47190270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2/13/2025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1725884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67F45AC6-C491-4585-A584-9CE2AF7D5500}" type="datetime1">
              <a:rPr lang="en-US" smtClean="0"/>
              <a:t>2/13/2025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6185457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67F45AC6-C491-4585-A584-9CE2AF7D5500}" type="datetime1">
              <a:rPr lang="en-US" smtClean="0"/>
              <a:t>2/13/2025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069977979"/>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67F45AC6-C491-4585-A584-9CE2AF7D5500}" type="datetime1">
              <a:rPr lang="en-US" smtClean="0"/>
              <a:t>2/13/2025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972794063"/>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67F45AC6-C491-4585-A584-9CE2AF7D5500}" type="datetime1">
              <a:rPr lang="en-US" smtClean="0"/>
              <a:t>2/13/2025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8741178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F45AC6-C491-4585-A584-9CE2AF7D5500}" type="datetime1">
              <a:rPr lang="en-US" smtClean="0"/>
              <a:t>2/13/2025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85563607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MX"/>
              <a:t>Haz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67F45AC6-C491-4585-A584-9CE2AF7D5500}" type="datetime1">
              <a:rPr lang="en-US" smtClean="0"/>
              <a:t>2/13/2025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930625187"/>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67F45AC6-C491-4585-A584-9CE2AF7D5500}" type="datetime1">
              <a:rPr lang="en-US" smtClean="0"/>
              <a:t>2/13/2025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6228567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7F45AC6-C491-4585-A584-9CE2AF7D5500}" type="datetime1">
              <a:rPr lang="en-US" smtClean="0"/>
              <a:t>2/13/2025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126315680"/>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design of flower petals in pastel">
            <a:extLst>
              <a:ext uri="{FF2B5EF4-FFF2-40B4-BE49-F238E27FC236}">
                <a16:creationId xmlns:a16="http://schemas.microsoft.com/office/drawing/2014/main" id="{95188A26-2281-8419-ED81-C75C585DC8C5}"/>
              </a:ext>
            </a:extLst>
          </p:cNvPr>
          <p:cNvPicPr>
            <a:picLocks noChangeAspect="1"/>
          </p:cNvPicPr>
          <p:nvPr/>
        </p:nvPicPr>
        <p:blipFill>
          <a:blip r:embed="rId2">
            <a:alphaModFix amt="60000"/>
          </a:blip>
          <a:srcRect t="14122"/>
          <a:stretch/>
        </p:blipFill>
        <p:spPr>
          <a:xfrm>
            <a:off x="1" y="1"/>
            <a:ext cx="12192000" cy="6857999"/>
          </a:xfrm>
          <a:prstGeom prst="rect">
            <a:avLst/>
          </a:prstGeom>
        </p:spPr>
      </p:pic>
      <p:sp>
        <p:nvSpPr>
          <p:cNvPr id="2" name="Título 1">
            <a:extLst>
              <a:ext uri="{FF2B5EF4-FFF2-40B4-BE49-F238E27FC236}">
                <a16:creationId xmlns:a16="http://schemas.microsoft.com/office/drawing/2014/main" id="{9C53C9A5-DF91-BEDA-07AC-93826B0EF221}"/>
              </a:ext>
            </a:extLst>
          </p:cNvPr>
          <p:cNvSpPr>
            <a:spLocks noGrp="1"/>
          </p:cNvSpPr>
          <p:nvPr>
            <p:ph type="ctrTitle"/>
          </p:nvPr>
        </p:nvSpPr>
        <p:spPr>
          <a:xfrm>
            <a:off x="2301923" y="1482602"/>
            <a:ext cx="7588155" cy="2236264"/>
          </a:xfrm>
        </p:spPr>
        <p:txBody>
          <a:bodyPr>
            <a:normAutofit/>
          </a:bodyPr>
          <a:lstStyle/>
          <a:p>
            <a:r>
              <a:rPr lang="es-MX" sz="5400" dirty="0">
                <a:solidFill>
                  <a:srgbClr val="FFFFFF"/>
                </a:solidFill>
              </a:rPr>
              <a:t>SISTEMAS EXPERTOS CON LOGICA DIFUSA</a:t>
            </a:r>
          </a:p>
        </p:txBody>
      </p:sp>
      <p:sp>
        <p:nvSpPr>
          <p:cNvPr id="3" name="Subtítulo 2">
            <a:extLst>
              <a:ext uri="{FF2B5EF4-FFF2-40B4-BE49-F238E27FC236}">
                <a16:creationId xmlns:a16="http://schemas.microsoft.com/office/drawing/2014/main" id="{B701064E-0740-5A11-2F95-02E7A798F3DC}"/>
              </a:ext>
            </a:extLst>
          </p:cNvPr>
          <p:cNvSpPr>
            <a:spLocks noGrp="1"/>
          </p:cNvSpPr>
          <p:nvPr>
            <p:ph type="subTitle" idx="1"/>
          </p:nvPr>
        </p:nvSpPr>
        <p:spPr>
          <a:xfrm>
            <a:off x="2301923" y="3793937"/>
            <a:ext cx="7588155" cy="1414091"/>
          </a:xfrm>
        </p:spPr>
        <p:txBody>
          <a:bodyPr>
            <a:normAutofit/>
          </a:bodyPr>
          <a:lstStyle/>
          <a:p>
            <a:r>
              <a:rPr lang="es-MX" sz="2200" dirty="0">
                <a:solidFill>
                  <a:srgbClr val="FFFFFF"/>
                </a:solidFill>
              </a:rPr>
              <a:t>GONZALEZ OCHOA BRAYANT IVAN</a:t>
            </a:r>
          </a:p>
        </p:txBody>
      </p:sp>
    </p:spTree>
    <p:extLst>
      <p:ext uri="{BB962C8B-B14F-4D97-AF65-F5344CB8AC3E}">
        <p14:creationId xmlns:p14="http://schemas.microsoft.com/office/powerpoint/2010/main" val="3131976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DB26B6-52FE-2CEA-0E13-2EB87466CAC8}"/>
              </a:ext>
            </a:extLst>
          </p:cNvPr>
          <p:cNvSpPr>
            <a:spLocks noGrp="1"/>
          </p:cNvSpPr>
          <p:nvPr>
            <p:ph type="title"/>
          </p:nvPr>
        </p:nvSpPr>
        <p:spPr/>
        <p:txBody>
          <a:bodyPr>
            <a:normAutofit/>
          </a:bodyPr>
          <a:lstStyle/>
          <a:p>
            <a:r>
              <a:rPr lang="es-MX"/>
              <a:t>Ventajas de un sistema experto</a:t>
            </a:r>
            <a:endParaRPr lang="es-MX" dirty="0"/>
          </a:p>
        </p:txBody>
      </p:sp>
      <p:sp>
        <p:nvSpPr>
          <p:cNvPr id="3" name="Marcador de contenido 2">
            <a:extLst>
              <a:ext uri="{FF2B5EF4-FFF2-40B4-BE49-F238E27FC236}">
                <a16:creationId xmlns:a16="http://schemas.microsoft.com/office/drawing/2014/main" id="{791AC837-4D4E-FB96-FFB1-78528D894FBA}"/>
              </a:ext>
            </a:extLst>
          </p:cNvPr>
          <p:cNvSpPr>
            <a:spLocks noGrp="1"/>
          </p:cNvSpPr>
          <p:nvPr>
            <p:ph idx="1"/>
          </p:nvPr>
        </p:nvSpPr>
        <p:spPr>
          <a:xfrm>
            <a:off x="6250695" y="2096064"/>
            <a:ext cx="5016860" cy="3695136"/>
          </a:xfrm>
        </p:spPr>
        <p:txBody>
          <a:bodyPr>
            <a:normAutofit/>
          </a:bodyPr>
          <a:lstStyle/>
          <a:p>
            <a:pPr>
              <a:lnSpc>
                <a:spcPct val="110000"/>
              </a:lnSpc>
            </a:pPr>
            <a:r>
              <a:rPr lang="es-MX" sz="1900" dirty="0">
                <a:effectLst/>
                <a:latin typeface="Calibri Light" panose="020F0302020204030204" pitchFamily="34" charset="0"/>
                <a:ea typeface="Calibri" panose="020F0502020204030204" pitchFamily="34" charset="0"/>
              </a:rPr>
              <a:t>Esta tecnología puede llegar a ofrecer soluciones que superan a las humanas con fiabilidad. Además, y al contrario de lo que nos sucede a las personas, los sistemas expertos no envejecen. Es decir, no pierden facultades con el paso del tiempo; todo lo contrario. De hecho, siguiendo una línea de mejora continua, estos sistemas pueden obtener información de una base de datos, que se va actualizando constantemente, y realizar cálculos numéricos mucho más rápido que cualquier ser humano.</a:t>
            </a:r>
            <a:endParaRPr lang="es-MX" sz="1900" dirty="0"/>
          </a:p>
        </p:txBody>
      </p:sp>
      <p:pic>
        <p:nvPicPr>
          <p:cNvPr id="8194" name="Picture 2" descr="Qué es un Sistema Experto?">
            <a:extLst>
              <a:ext uri="{FF2B5EF4-FFF2-40B4-BE49-F238E27FC236}">
                <a16:creationId xmlns:a16="http://schemas.microsoft.com/office/drawing/2014/main" id="{2E1B51EF-6CDA-8E20-4D96-ACC88FD11F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7388" y="2368592"/>
            <a:ext cx="4833257" cy="3177866"/>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07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48CCFA-8AC3-97B1-14EE-E6149F14EC38}"/>
              </a:ext>
            </a:extLst>
          </p:cNvPr>
          <p:cNvSpPr>
            <a:spLocks noGrp="1"/>
          </p:cNvSpPr>
          <p:nvPr>
            <p:ph type="title"/>
          </p:nvPr>
        </p:nvSpPr>
        <p:spPr>
          <a:xfrm>
            <a:off x="4927472" y="609600"/>
            <a:ext cx="6340084" cy="1326321"/>
          </a:xfrm>
        </p:spPr>
        <p:txBody>
          <a:bodyPr>
            <a:normAutofit/>
          </a:bodyPr>
          <a:lstStyle/>
          <a:p>
            <a:r>
              <a:rPr lang="es-MX" dirty="0"/>
              <a:t>¿Qué es un sistema experto difuso?</a:t>
            </a:r>
          </a:p>
        </p:txBody>
      </p:sp>
      <p:sp>
        <p:nvSpPr>
          <p:cNvPr id="3" name="Marcador de contenido 2">
            <a:extLst>
              <a:ext uri="{FF2B5EF4-FFF2-40B4-BE49-F238E27FC236}">
                <a16:creationId xmlns:a16="http://schemas.microsoft.com/office/drawing/2014/main" id="{C4EADEBE-E644-6490-6FA0-BA99D73AFF6D}"/>
              </a:ext>
            </a:extLst>
          </p:cNvPr>
          <p:cNvSpPr>
            <a:spLocks noGrp="1"/>
          </p:cNvSpPr>
          <p:nvPr>
            <p:ph idx="1"/>
          </p:nvPr>
        </p:nvSpPr>
        <p:spPr>
          <a:xfrm>
            <a:off x="4927471" y="2096064"/>
            <a:ext cx="6340085" cy="3695136"/>
          </a:xfrm>
        </p:spPr>
        <p:txBody>
          <a:bodyPr>
            <a:normAutofit/>
          </a:bodyPr>
          <a:lstStyle/>
          <a:p>
            <a:r>
              <a:rPr lang="es-ES" b="0" i="0">
                <a:effectLst/>
                <a:latin typeface="Google Sans"/>
              </a:rPr>
              <a:t>Un sistema difuso es un sistema no lineal con una base de conocimiento que consiste en reglas difusas SI-ENTONCES. El valor de entrada al sistema difuso se transforma en un valor de salida utilizando la lógica difusa. A la base de conocimiento también se le llama base de reglas y es el corazón del sistema difuso.</a:t>
            </a:r>
            <a:endParaRPr lang="es-MX" dirty="0"/>
          </a:p>
        </p:txBody>
      </p:sp>
      <p:pic>
        <p:nvPicPr>
          <p:cNvPr id="9218" name="Picture 2" descr="Sistemas expertos: optimizá decisiones empresariales con IA">
            <a:extLst>
              <a:ext uri="{FF2B5EF4-FFF2-40B4-BE49-F238E27FC236}">
                <a16:creationId xmlns:a16="http://schemas.microsoft.com/office/drawing/2014/main" id="{3EA5EF23-51D7-F3DA-4044-340E4EB1E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477" r="36498"/>
          <a:stretch/>
        </p:blipFill>
        <p:spPr bwMode="auto">
          <a:xfrm>
            <a:off x="20" y="10"/>
            <a:ext cx="463598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493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307" name="Rectangle 10246">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249"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ACFB8A-C509-7411-691B-216B507F37B5}"/>
              </a:ext>
            </a:extLst>
          </p:cNvPr>
          <p:cNvSpPr>
            <a:spLocks noGrp="1"/>
          </p:cNvSpPr>
          <p:nvPr>
            <p:ph type="title"/>
          </p:nvPr>
        </p:nvSpPr>
        <p:spPr>
          <a:xfrm>
            <a:off x="1141413" y="618518"/>
            <a:ext cx="4459286" cy="1478570"/>
          </a:xfrm>
        </p:spPr>
        <p:txBody>
          <a:bodyPr>
            <a:normAutofit/>
          </a:bodyPr>
          <a:lstStyle/>
          <a:p>
            <a:r>
              <a:rPr lang="es-MX" sz="3200"/>
              <a:t>¿Donde se utilizan estos sistemas?</a:t>
            </a:r>
          </a:p>
        </p:txBody>
      </p:sp>
      <p:sp>
        <p:nvSpPr>
          <p:cNvPr id="3" name="Marcador de contenido 2">
            <a:extLst>
              <a:ext uri="{FF2B5EF4-FFF2-40B4-BE49-F238E27FC236}">
                <a16:creationId xmlns:a16="http://schemas.microsoft.com/office/drawing/2014/main" id="{5401CE22-E95A-56E4-1249-23C6E3284346}"/>
              </a:ext>
            </a:extLst>
          </p:cNvPr>
          <p:cNvSpPr>
            <a:spLocks noGrp="1"/>
          </p:cNvSpPr>
          <p:nvPr>
            <p:ph idx="1"/>
          </p:nvPr>
        </p:nvSpPr>
        <p:spPr>
          <a:xfrm>
            <a:off x="1141412" y="2249487"/>
            <a:ext cx="4459287" cy="3965046"/>
          </a:xfrm>
        </p:spPr>
        <p:txBody>
          <a:bodyPr>
            <a:normAutofit/>
          </a:bodyPr>
          <a:lstStyle/>
          <a:p>
            <a:pPr>
              <a:lnSpc>
                <a:spcPct val="110000"/>
              </a:lnSpc>
            </a:pPr>
            <a:r>
              <a:rPr lang="es-MX" sz="1100">
                <a:effectLst/>
                <a:latin typeface="Calibri Light" panose="020F0302020204030204" pitchFamily="34" charset="0"/>
                <a:ea typeface="Calibri" panose="020F0502020204030204" pitchFamily="34" charset="0"/>
              </a:rPr>
              <a:t>Los sistemas expertos difusos se han aplicado a una variedad de dominios y problemas, como el diagnóstico médico, el diseño de ingeniería, la gestión empresarial y el monitoreo ambiental</a:t>
            </a:r>
          </a:p>
          <a:p>
            <a:pPr>
              <a:lnSpc>
                <a:spcPct val="110000"/>
              </a:lnSpc>
            </a:pPr>
            <a:r>
              <a:rPr lang="es-MX" sz="1100" kern="100">
                <a:effectLst/>
                <a:latin typeface="Calibri Light" panose="020F0302020204030204" pitchFamily="34" charset="0"/>
                <a:ea typeface="Calibri" panose="020F0502020204030204" pitchFamily="34" charset="0"/>
                <a:cs typeface="Times New Roman" panose="02020603050405020304" pitchFamily="18" charset="0"/>
              </a:rPr>
              <a:t>En el diagnóstico médico, los sistemas expertos difusos pueden ayudar a los médicos y pacientes a identificar enfermedades, evaluar los síntomas y prescribir tratamientos basados en reglas y hechos difusos. Para el diseño de ingeniería, los sistemas expertos difusos pueden optimizar parámetros, evaluar alternativas y seleccionar componentes basados en criterios y restricciones difusos. En la gestión empresarial, los sistemas expertos difusos pueden ayudar a los gerentes y analistas a pronosticar la demanda, planificar la producción y asignar recursos en función de tendencias y escenarios difusos. Por último, en el monitoreo ambiental, se pueden utilizar sistemas expertos difusos para detectar la contaminación, evaluar riesgos e implementar acciones basadas en indicadores y estándares difusos.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s-MX" sz="1100"/>
          </a:p>
        </p:txBody>
      </p:sp>
      <p:pic>
        <p:nvPicPr>
          <p:cNvPr id="10242" name="Picture 2" descr="Qué es un sistema experto? Usos y aplicaciones en la IA">
            <a:extLst>
              <a:ext uri="{FF2B5EF4-FFF2-40B4-BE49-F238E27FC236}">
                <a16:creationId xmlns:a16="http://schemas.microsoft.com/office/drawing/2014/main" id="{8ECE7A00-82B7-2D48-3516-E0DE0AB04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378" r="10792" b="-2"/>
          <a:stretch/>
        </p:blipFill>
        <p:spPr bwMode="auto">
          <a:xfrm>
            <a:off x="6096000" y="1444781"/>
            <a:ext cx="5456279" cy="394348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grpSp>
        <p:nvGrpSpPr>
          <p:cNvPr id="10308" name="Group 10250">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0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s-MX"/>
            </a:p>
          </p:txBody>
        </p:sp>
        <p:sp>
          <p:nvSpPr>
            <p:cNvPr id="1031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1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1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1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1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1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1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1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1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1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2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s-MX"/>
            </a:p>
          </p:txBody>
        </p:sp>
        <p:sp>
          <p:nvSpPr>
            <p:cNvPr id="1032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2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2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2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2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s-MX"/>
            </a:p>
          </p:txBody>
        </p:sp>
        <p:sp>
          <p:nvSpPr>
            <p:cNvPr id="1032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2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2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2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3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3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3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3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3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sp>
          <p:nvSpPr>
            <p:cNvPr id="1033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s-MX"/>
            </a:p>
          </p:txBody>
        </p:sp>
      </p:grpSp>
    </p:spTree>
    <p:extLst>
      <p:ext uri="{BB962C8B-B14F-4D97-AF65-F5344CB8AC3E}">
        <p14:creationId xmlns:p14="http://schemas.microsoft.com/office/powerpoint/2010/main" val="326177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9B466-1125-490F-0699-C6299163B483}"/>
              </a:ext>
            </a:extLst>
          </p:cNvPr>
          <p:cNvSpPr>
            <a:spLocks noGrp="1"/>
          </p:cNvSpPr>
          <p:nvPr>
            <p:ph type="title"/>
          </p:nvPr>
        </p:nvSpPr>
        <p:spPr>
          <a:xfrm>
            <a:off x="1141413" y="618518"/>
            <a:ext cx="9905998" cy="1478570"/>
          </a:xfrm>
        </p:spPr>
        <p:txBody>
          <a:bodyPr>
            <a:normAutofit/>
          </a:bodyPr>
          <a:lstStyle/>
          <a:p>
            <a:r>
              <a:rPr lang="es-MX"/>
              <a:t>¿Por qué usar lógica difusa para sistemas expertos0?</a:t>
            </a:r>
            <a:endParaRPr lang="es-MX" dirty="0"/>
          </a:p>
        </p:txBody>
      </p:sp>
      <p:pic>
        <p:nvPicPr>
          <p:cNvPr id="11266" name="Picture 2" descr="Qué es un sistema experto? Usos y aplicaciones en la IA">
            <a:extLst>
              <a:ext uri="{FF2B5EF4-FFF2-40B4-BE49-F238E27FC236}">
                <a16:creationId xmlns:a16="http://schemas.microsoft.com/office/drawing/2014/main" id="{1744E889-FB9D-F7E0-CFF1-3FC7C7938A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705465"/>
            <a:ext cx="4689234" cy="263769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F2F62DB3-7BD0-DB1E-2C3E-09ADDA1F6D00}"/>
              </a:ext>
            </a:extLst>
          </p:cNvPr>
          <p:cNvSpPr>
            <a:spLocks noGrp="1"/>
          </p:cNvSpPr>
          <p:nvPr>
            <p:ph idx="1"/>
          </p:nvPr>
        </p:nvSpPr>
        <p:spPr>
          <a:xfrm>
            <a:off x="6336727" y="2249487"/>
            <a:ext cx="4710683" cy="3541714"/>
          </a:xfrm>
        </p:spPr>
        <p:txBody>
          <a:bodyPr>
            <a:normAutofit/>
          </a:bodyPr>
          <a:lstStyle/>
          <a:p>
            <a:pPr>
              <a:lnSpc>
                <a:spcPct val="110000"/>
              </a:lnSpc>
            </a:pPr>
            <a:r>
              <a:rPr lang="es-MX" sz="1700" dirty="0">
                <a:latin typeface="Calibri Light" panose="020F0302020204030204" pitchFamily="34" charset="0"/>
                <a:ea typeface="Calibri" panose="020F0502020204030204" pitchFamily="34" charset="0"/>
              </a:rPr>
              <a:t>P</a:t>
            </a:r>
            <a:r>
              <a:rPr lang="es-MX" sz="1700" dirty="0">
                <a:effectLst/>
                <a:latin typeface="Calibri Light" panose="020F0302020204030204" pitchFamily="34" charset="0"/>
                <a:ea typeface="Calibri" panose="020F0502020204030204" pitchFamily="34" charset="0"/>
              </a:rPr>
              <a:t>uede mejorar el rendimiento y la flexibilidad de los sistemas expertos al permitirles manejar información vaga, incompleta o contradictoria. Por ejemplo, la lógica difusa puede representar términos lingüísticos, como "alto", "bajo", "rápido" o "lento", que a menudo son utilizados por expertos humanos, pero no son fácilmente cuantificados por la lógica binaria. La lógica difusa también puede lidiar con la incertidumbre, como la confiabilidad de una fuente, la precisión de una medición o la probabilidad de un evento.</a:t>
            </a:r>
            <a:endParaRPr lang="es-MX" sz="1700" dirty="0"/>
          </a:p>
        </p:txBody>
      </p:sp>
    </p:spTree>
    <p:extLst>
      <p:ext uri="{BB962C8B-B14F-4D97-AF65-F5344CB8AC3E}">
        <p14:creationId xmlns:p14="http://schemas.microsoft.com/office/powerpoint/2010/main" val="1935288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358" name="Group 12357">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359" name="Rectangle 12358">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60"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0C14A2FB-EB16-BAA6-9533-0956F39C7911}"/>
              </a:ext>
            </a:extLst>
          </p:cNvPr>
          <p:cNvSpPr>
            <a:spLocks noGrp="1"/>
          </p:cNvSpPr>
          <p:nvPr>
            <p:ph type="title"/>
          </p:nvPr>
        </p:nvSpPr>
        <p:spPr>
          <a:xfrm>
            <a:off x="4996697" y="618518"/>
            <a:ext cx="6050713" cy="1478570"/>
          </a:xfrm>
        </p:spPr>
        <p:txBody>
          <a:bodyPr>
            <a:normAutofit/>
          </a:bodyPr>
          <a:lstStyle/>
          <a:p>
            <a:r>
              <a:rPr lang="es-MX" sz="3300" b="1" kern="100">
                <a:effectLst/>
                <a:latin typeface="Calibri Light" panose="020F0302020204030204" pitchFamily="34" charset="0"/>
                <a:ea typeface="Calibri" panose="020F0502020204030204" pitchFamily="34" charset="0"/>
                <a:cs typeface="Times New Roman" panose="02020603050405020304" pitchFamily="18" charset="0"/>
              </a:rPr>
              <a:t>Componentes de un Sistema Experto Difuso</a:t>
            </a:r>
            <a:br>
              <a:rPr lang="en-US" sz="3300" kern="100">
                <a:effectLst/>
                <a:latin typeface="Calibri" panose="020F0502020204030204" pitchFamily="34" charset="0"/>
                <a:ea typeface="Calibri" panose="020F0502020204030204" pitchFamily="34" charset="0"/>
                <a:cs typeface="Times New Roman" panose="02020603050405020304" pitchFamily="18" charset="0"/>
              </a:rPr>
            </a:br>
            <a:endParaRPr lang="es-MX" sz="3300"/>
          </a:p>
        </p:txBody>
      </p:sp>
      <p:pic>
        <p:nvPicPr>
          <p:cNvPr id="12290" name="Picture 2" descr="Sistemas expertos: qué son, características, tipos, ventajas, aplicaciones">
            <a:extLst>
              <a:ext uri="{FF2B5EF4-FFF2-40B4-BE49-F238E27FC236}">
                <a16:creationId xmlns:a16="http://schemas.microsoft.com/office/drawing/2014/main" id="{3622FFE3-7788-B9B3-7B95-7623B3BA4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331" r="30423"/>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362" name="Group 12361">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2363" name="Rectangle 12362">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s-MX"/>
            </a:p>
          </p:txBody>
        </p:sp>
        <p:sp>
          <p:nvSpPr>
            <p:cNvPr id="12364"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65"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66" name="Rectangle 12365">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s-MX"/>
            </a:p>
          </p:txBody>
        </p:sp>
        <p:sp>
          <p:nvSpPr>
            <p:cNvPr id="12367"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68"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69"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0"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1"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2"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3"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4"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5"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6"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7"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8"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79"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0"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1"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2"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3"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4"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5"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6"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7"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8"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89"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90"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91" name="Rectangle 12390">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s-MX"/>
            </a:p>
          </p:txBody>
        </p:sp>
        <p:sp>
          <p:nvSpPr>
            <p:cNvPr id="12392"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93"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94"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95"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96"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97"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98"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399"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00"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01"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02"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03" name="Rectangle 12402">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s-MX"/>
            </a:p>
          </p:txBody>
        </p:sp>
        <p:sp>
          <p:nvSpPr>
            <p:cNvPr id="12404"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05"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06"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07"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08"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09"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10"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11"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12"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13"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14"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15"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sp>
          <p:nvSpPr>
            <p:cNvPr id="12416"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s-MX"/>
            </a:p>
          </p:txBody>
        </p:sp>
      </p:grpSp>
      <p:sp>
        <p:nvSpPr>
          <p:cNvPr id="3" name="Marcador de contenido 2">
            <a:extLst>
              <a:ext uri="{FF2B5EF4-FFF2-40B4-BE49-F238E27FC236}">
                <a16:creationId xmlns:a16="http://schemas.microsoft.com/office/drawing/2014/main" id="{B9FC3FCA-F13E-8F71-BA92-825829FAD1EC}"/>
              </a:ext>
            </a:extLst>
          </p:cNvPr>
          <p:cNvSpPr>
            <a:spLocks noGrp="1"/>
          </p:cNvSpPr>
          <p:nvPr>
            <p:ph idx="1"/>
          </p:nvPr>
        </p:nvSpPr>
        <p:spPr>
          <a:xfrm>
            <a:off x="4968958" y="2249487"/>
            <a:ext cx="6078453" cy="3541714"/>
          </a:xfrm>
        </p:spPr>
        <p:txBody>
          <a:bodyPr>
            <a:normAutofit/>
          </a:bodyPr>
          <a:lstStyle/>
          <a:p>
            <a:pPr marL="0" indent="0">
              <a:lnSpc>
                <a:spcPct val="110000"/>
              </a:lnSpc>
              <a:spcAft>
                <a:spcPts val="800"/>
              </a:spcAft>
              <a:buNone/>
            </a:pPr>
            <a:r>
              <a:rPr lang="es-MX" sz="1300" kern="100">
                <a:effectLst/>
                <a:latin typeface="Calibri Light" panose="020F0302020204030204" pitchFamily="34" charset="0"/>
                <a:ea typeface="Calibri" panose="020F0502020204030204" pitchFamily="34" charset="0"/>
                <a:cs typeface="Times New Roman" panose="02020603050405020304" pitchFamily="18" charset="0"/>
              </a:rPr>
              <a:t>Un sistema experto basado en lógica difusa generalmente consta de los siguientes componentes:</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spcAft>
                <a:spcPts val="800"/>
              </a:spcAft>
              <a:buFont typeface="+mj-lt"/>
              <a:buAutoNum type="arabicPeriod"/>
              <a:tabLst>
                <a:tab pos="457200" algn="l"/>
              </a:tabLst>
            </a:pPr>
            <a:r>
              <a:rPr lang="es-MX" sz="1300" b="1" kern="100">
                <a:effectLst/>
                <a:latin typeface="Calibri Light" panose="020F0302020204030204" pitchFamily="34" charset="0"/>
                <a:ea typeface="Calibri" panose="020F0502020204030204" pitchFamily="34" charset="0"/>
                <a:cs typeface="Times New Roman" panose="02020603050405020304" pitchFamily="18" charset="0"/>
              </a:rPr>
              <a:t>Base de Conocimientos</a:t>
            </a:r>
            <a:r>
              <a:rPr lang="es-MX" sz="1300" kern="100">
                <a:effectLst/>
                <a:latin typeface="Calibri Light" panose="020F0302020204030204" pitchFamily="34" charset="0"/>
                <a:ea typeface="Calibri" panose="020F0502020204030204" pitchFamily="34" charset="0"/>
                <a:cs typeface="Times New Roman" panose="02020603050405020304" pitchFamily="18" charset="0"/>
              </a:rPr>
              <a:t>: Contiene las reglas y hechos del dominio específico.</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spcAft>
                <a:spcPts val="800"/>
              </a:spcAft>
              <a:buFont typeface="+mj-lt"/>
              <a:buAutoNum type="arabicPeriod"/>
              <a:tabLst>
                <a:tab pos="457200" algn="l"/>
              </a:tabLst>
            </a:pPr>
            <a:r>
              <a:rPr lang="es-MX" sz="1300" b="1" kern="100">
                <a:effectLst/>
                <a:latin typeface="Calibri Light" panose="020F0302020204030204" pitchFamily="34" charset="0"/>
                <a:ea typeface="Calibri" panose="020F0502020204030204" pitchFamily="34" charset="0"/>
                <a:cs typeface="Times New Roman" panose="02020603050405020304" pitchFamily="18" charset="0"/>
              </a:rPr>
              <a:t>Motor de Inferencia</a:t>
            </a:r>
            <a:r>
              <a:rPr lang="es-MX" sz="1300" kern="100">
                <a:effectLst/>
                <a:latin typeface="Calibri Light" panose="020F0302020204030204" pitchFamily="34" charset="0"/>
                <a:ea typeface="Calibri" panose="020F0502020204030204" pitchFamily="34" charset="0"/>
                <a:cs typeface="Times New Roman" panose="02020603050405020304" pitchFamily="18" charset="0"/>
              </a:rPr>
              <a:t>: Procesa las reglas y hechos para derivar conclusiones o acciones.</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spcAft>
                <a:spcPts val="800"/>
              </a:spcAft>
              <a:buFont typeface="+mj-lt"/>
              <a:buAutoNum type="arabicPeriod"/>
              <a:tabLst>
                <a:tab pos="457200" algn="l"/>
              </a:tabLst>
            </a:pPr>
            <a:r>
              <a:rPr lang="es-MX" sz="1300" b="1" kern="100">
                <a:effectLst/>
                <a:latin typeface="Calibri Light" panose="020F0302020204030204" pitchFamily="34" charset="0"/>
                <a:ea typeface="Calibri" panose="020F0502020204030204" pitchFamily="34" charset="0"/>
                <a:cs typeface="Times New Roman" panose="02020603050405020304" pitchFamily="18" charset="0"/>
              </a:rPr>
              <a:t>Interfaz de </a:t>
            </a:r>
            <a:r>
              <a:rPr lang="es-MX" sz="1300" b="1" kern="100" err="1">
                <a:effectLst/>
                <a:latin typeface="Calibri Light" panose="020F0302020204030204" pitchFamily="34" charset="0"/>
                <a:ea typeface="Calibri" panose="020F0502020204030204" pitchFamily="34" charset="0"/>
                <a:cs typeface="Times New Roman" panose="02020603050405020304" pitchFamily="18" charset="0"/>
              </a:rPr>
              <a:t>Fuzzificación</a:t>
            </a:r>
            <a:r>
              <a:rPr lang="es-MX" sz="1300" kern="100">
                <a:effectLst/>
                <a:latin typeface="Calibri Light" panose="020F0302020204030204" pitchFamily="34" charset="0"/>
                <a:ea typeface="Calibri" panose="020F0502020204030204" pitchFamily="34" charset="0"/>
                <a:cs typeface="Times New Roman" panose="02020603050405020304" pitchFamily="18" charset="0"/>
              </a:rPr>
              <a:t>: Convierte las entradas precisas en valores difusos.</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spcAft>
                <a:spcPts val="800"/>
              </a:spcAft>
              <a:buFont typeface="+mj-lt"/>
              <a:buAutoNum type="arabicPeriod"/>
              <a:tabLst>
                <a:tab pos="457200" algn="l"/>
              </a:tabLst>
            </a:pPr>
            <a:r>
              <a:rPr lang="es-MX" sz="1300" b="1" kern="100">
                <a:effectLst/>
                <a:latin typeface="Calibri Light" panose="020F0302020204030204" pitchFamily="34" charset="0"/>
                <a:ea typeface="Calibri" panose="020F0502020204030204" pitchFamily="34" charset="0"/>
                <a:cs typeface="Times New Roman" panose="02020603050405020304" pitchFamily="18" charset="0"/>
              </a:rPr>
              <a:t>Interfaz de </a:t>
            </a:r>
            <a:r>
              <a:rPr lang="es-MX" sz="1300" b="1" kern="100" err="1">
                <a:effectLst/>
                <a:latin typeface="Calibri Light" panose="020F0302020204030204" pitchFamily="34" charset="0"/>
                <a:ea typeface="Calibri" panose="020F0502020204030204" pitchFamily="34" charset="0"/>
                <a:cs typeface="Times New Roman" panose="02020603050405020304" pitchFamily="18" charset="0"/>
              </a:rPr>
              <a:t>Defuzzificación</a:t>
            </a:r>
            <a:r>
              <a:rPr lang="es-MX" sz="1300" kern="100">
                <a:effectLst/>
                <a:latin typeface="Calibri Light" panose="020F0302020204030204" pitchFamily="34" charset="0"/>
                <a:ea typeface="Calibri" panose="020F0502020204030204" pitchFamily="34" charset="0"/>
                <a:cs typeface="Times New Roman" panose="02020603050405020304" pitchFamily="18" charset="0"/>
              </a:rPr>
              <a:t>: Transforma los resultados difusos en salidas precisas utilizables</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s-MX" sz="1300"/>
          </a:p>
        </p:txBody>
      </p:sp>
    </p:spTree>
    <p:extLst>
      <p:ext uri="{BB962C8B-B14F-4D97-AF65-F5344CB8AC3E}">
        <p14:creationId xmlns:p14="http://schemas.microsoft.com/office/powerpoint/2010/main" val="1043996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565C9-EA0E-41C7-16D3-38FA5028D07A}"/>
              </a:ext>
            </a:extLst>
          </p:cNvPr>
          <p:cNvPicPr>
            <a:picLocks noChangeAspect="1"/>
          </p:cNvPicPr>
          <p:nvPr/>
        </p:nvPicPr>
        <p:blipFill>
          <a:blip r:embed="rId2"/>
          <a:srcRect r="38981"/>
          <a:stretch/>
        </p:blipFill>
        <p:spPr>
          <a:xfrm>
            <a:off x="4752550" y="10"/>
            <a:ext cx="7439450" cy="6857990"/>
          </a:xfrm>
          <a:prstGeom prst="rect">
            <a:avLst/>
          </a:prstGeom>
        </p:spPr>
      </p:pic>
      <p:sp>
        <p:nvSpPr>
          <p:cNvPr id="2" name="Título 1">
            <a:extLst>
              <a:ext uri="{FF2B5EF4-FFF2-40B4-BE49-F238E27FC236}">
                <a16:creationId xmlns:a16="http://schemas.microsoft.com/office/drawing/2014/main" id="{27B1ED81-1199-7DB2-FBF2-38775AB529CF}"/>
              </a:ext>
            </a:extLst>
          </p:cNvPr>
          <p:cNvSpPr>
            <a:spLocks noGrp="1"/>
          </p:cNvSpPr>
          <p:nvPr>
            <p:ph type="title"/>
          </p:nvPr>
        </p:nvSpPr>
        <p:spPr>
          <a:xfrm>
            <a:off x="614681" y="603504"/>
            <a:ext cx="3553412" cy="1527048"/>
          </a:xfrm>
        </p:spPr>
        <p:txBody>
          <a:bodyPr vert="horz" lIns="91440" tIns="45720" rIns="91440" bIns="45720" rtlCol="0" anchor="b">
            <a:normAutofit/>
          </a:bodyPr>
          <a:lstStyle/>
          <a:p>
            <a:r>
              <a:rPr lang="en-US" sz="3300" b="1" kern="1200">
                <a:solidFill>
                  <a:schemeClr val="tx1"/>
                </a:solidFill>
                <a:latin typeface="+mj-lt"/>
                <a:ea typeface="+mj-ea"/>
                <a:cs typeface="+mj-cs"/>
              </a:rPr>
              <a:t>¿QUE ES UN SISTEMA EXPERTO?</a:t>
            </a:r>
          </a:p>
        </p:txBody>
      </p:sp>
      <p:sp>
        <p:nvSpPr>
          <p:cNvPr id="6" name="CuadroTexto 5">
            <a:extLst>
              <a:ext uri="{FF2B5EF4-FFF2-40B4-BE49-F238E27FC236}">
                <a16:creationId xmlns:a16="http://schemas.microsoft.com/office/drawing/2014/main" id="{9E9651E2-2B36-3FCF-D57E-3EEBC99382E0}"/>
              </a:ext>
            </a:extLst>
          </p:cNvPr>
          <p:cNvSpPr txBox="1"/>
          <p:nvPr/>
        </p:nvSpPr>
        <p:spPr>
          <a:xfrm>
            <a:off x="614680" y="2212848"/>
            <a:ext cx="3553413" cy="4122420"/>
          </a:xfrm>
          <a:prstGeom prst="rect">
            <a:avLst/>
          </a:prstGeom>
        </p:spPr>
        <p:txBody>
          <a:bodyPr vert="horz" lIns="91440" tIns="45720" rIns="91440" bIns="45720" rtlCol="0">
            <a:normAutofit/>
          </a:bodyPr>
          <a:lstStyle/>
          <a:p>
            <a:pPr algn="just">
              <a:lnSpc>
                <a:spcPct val="120000"/>
              </a:lnSpc>
              <a:spcAft>
                <a:spcPts val="800"/>
              </a:spcAft>
            </a:pPr>
            <a:r>
              <a:rPr lang="en-US" dirty="0">
                <a:effectLst/>
              </a:rPr>
              <a:t>Son </a:t>
            </a:r>
            <a:r>
              <a:rPr lang="en-US" dirty="0" err="1">
                <a:effectLst/>
              </a:rPr>
              <a:t>programas</a:t>
            </a:r>
            <a:r>
              <a:rPr lang="en-US" dirty="0">
                <a:effectLst/>
              </a:rPr>
              <a:t> </a:t>
            </a:r>
            <a:r>
              <a:rPr lang="en-US" dirty="0" err="1">
                <a:effectLst/>
              </a:rPr>
              <a:t>informáticos</a:t>
            </a:r>
            <a:r>
              <a:rPr lang="en-US" dirty="0">
                <a:effectLst/>
              </a:rPr>
              <a:t> </a:t>
            </a:r>
            <a:r>
              <a:rPr lang="en-US" dirty="0" err="1">
                <a:effectLst/>
              </a:rPr>
              <a:t>diseñados</a:t>
            </a:r>
            <a:r>
              <a:rPr lang="en-US" dirty="0">
                <a:effectLst/>
              </a:rPr>
              <a:t> para </a:t>
            </a:r>
            <a:r>
              <a:rPr lang="en-US" dirty="0" err="1">
                <a:effectLst/>
              </a:rPr>
              <a:t>simular</a:t>
            </a:r>
            <a:r>
              <a:rPr lang="en-US" dirty="0">
                <a:effectLst/>
              </a:rPr>
              <a:t> </a:t>
            </a:r>
            <a:r>
              <a:rPr lang="en-US" dirty="0" err="1">
                <a:effectLst/>
              </a:rPr>
              <a:t>el</a:t>
            </a:r>
            <a:r>
              <a:rPr lang="en-US" dirty="0">
                <a:effectLst/>
              </a:rPr>
              <a:t> </a:t>
            </a:r>
            <a:r>
              <a:rPr lang="en-US" dirty="0" err="1">
                <a:effectLst/>
              </a:rPr>
              <a:t>conocimiento</a:t>
            </a:r>
            <a:r>
              <a:rPr lang="en-US" dirty="0">
                <a:effectLst/>
              </a:rPr>
              <a:t> y las </a:t>
            </a:r>
            <a:r>
              <a:rPr lang="en-US" dirty="0" err="1">
                <a:effectLst/>
              </a:rPr>
              <a:t>habilidades</a:t>
            </a:r>
            <a:r>
              <a:rPr lang="en-US" dirty="0">
                <a:effectLst/>
              </a:rPr>
              <a:t> </a:t>
            </a:r>
            <a:r>
              <a:rPr lang="en-US" dirty="0" err="1">
                <a:effectLst/>
              </a:rPr>
              <a:t>analíticas</a:t>
            </a:r>
            <a:r>
              <a:rPr lang="en-US" dirty="0">
                <a:effectLst/>
              </a:rPr>
              <a:t> de un </a:t>
            </a:r>
            <a:r>
              <a:rPr lang="en-US" dirty="0" err="1">
                <a:effectLst/>
              </a:rPr>
              <a:t>especialista</a:t>
            </a:r>
            <a:r>
              <a:rPr lang="en-US" dirty="0">
                <a:effectLst/>
              </a:rPr>
              <a:t> </a:t>
            </a:r>
            <a:r>
              <a:rPr lang="en-US" dirty="0" err="1">
                <a:effectLst/>
              </a:rPr>
              <a:t>en</a:t>
            </a:r>
            <a:r>
              <a:rPr lang="en-US" dirty="0">
                <a:effectLst/>
              </a:rPr>
              <a:t> un campo </a:t>
            </a:r>
            <a:r>
              <a:rPr lang="en-US" dirty="0" err="1">
                <a:effectLst/>
              </a:rPr>
              <a:t>concreto</a:t>
            </a:r>
            <a:r>
              <a:rPr lang="en-US" dirty="0">
                <a:effectLst/>
              </a:rPr>
              <a:t>. Su </a:t>
            </a:r>
            <a:r>
              <a:rPr lang="en-US" dirty="0" err="1">
                <a:effectLst/>
              </a:rPr>
              <a:t>finalidad</a:t>
            </a:r>
            <a:r>
              <a:rPr lang="en-US" dirty="0">
                <a:effectLst/>
              </a:rPr>
              <a:t> es </a:t>
            </a:r>
            <a:r>
              <a:rPr lang="en-US" dirty="0" err="1">
                <a:effectLst/>
              </a:rPr>
              <a:t>proporcionar</a:t>
            </a:r>
            <a:r>
              <a:rPr lang="en-US" dirty="0">
                <a:effectLst/>
              </a:rPr>
              <a:t> a </a:t>
            </a:r>
            <a:r>
              <a:rPr lang="en-US" dirty="0" err="1">
                <a:effectLst/>
              </a:rPr>
              <a:t>los</a:t>
            </a:r>
            <a:r>
              <a:rPr lang="en-US" dirty="0">
                <a:effectLst/>
              </a:rPr>
              <a:t> </a:t>
            </a:r>
            <a:r>
              <a:rPr lang="en-US" dirty="0" err="1">
                <a:effectLst/>
              </a:rPr>
              <a:t>usuarios</a:t>
            </a:r>
            <a:r>
              <a:rPr lang="en-US" dirty="0">
                <a:effectLst/>
              </a:rPr>
              <a:t> </a:t>
            </a:r>
            <a:r>
              <a:rPr lang="en-US" dirty="0" err="1">
                <a:effectLst/>
              </a:rPr>
              <a:t>recomendaciones</a:t>
            </a:r>
            <a:r>
              <a:rPr lang="en-US" dirty="0">
                <a:effectLst/>
              </a:rPr>
              <a:t>, </a:t>
            </a:r>
            <a:r>
              <a:rPr lang="en-US" dirty="0" err="1">
                <a:effectLst/>
              </a:rPr>
              <a:t>diagnósticos</a:t>
            </a:r>
            <a:r>
              <a:rPr lang="en-US" dirty="0">
                <a:effectLst/>
              </a:rPr>
              <a:t>, </a:t>
            </a:r>
            <a:r>
              <a:rPr lang="en-US" dirty="0" err="1">
                <a:effectLst/>
              </a:rPr>
              <a:t>soluciones</a:t>
            </a:r>
            <a:r>
              <a:rPr lang="en-US" dirty="0">
                <a:effectLst/>
              </a:rPr>
              <a:t> o </a:t>
            </a:r>
            <a:r>
              <a:rPr lang="en-US" dirty="0" err="1">
                <a:effectLst/>
              </a:rPr>
              <a:t>decisiones</a:t>
            </a:r>
            <a:r>
              <a:rPr lang="en-US" dirty="0">
                <a:effectLst/>
              </a:rPr>
              <a:t> de </a:t>
            </a:r>
            <a:r>
              <a:rPr lang="en-US" dirty="0" err="1">
                <a:effectLst/>
              </a:rPr>
              <a:t>nivel</a:t>
            </a:r>
            <a:r>
              <a:rPr lang="en-US" dirty="0">
                <a:effectLst/>
              </a:rPr>
              <a:t> </a:t>
            </a:r>
            <a:r>
              <a:rPr lang="en-US" dirty="0" err="1">
                <a:effectLst/>
              </a:rPr>
              <a:t>experto</a:t>
            </a:r>
            <a:r>
              <a:rPr lang="en-US" dirty="0">
                <a:effectLst/>
              </a:rPr>
              <a:t> </a:t>
            </a:r>
            <a:r>
              <a:rPr lang="en-US" dirty="0" err="1">
                <a:effectLst/>
              </a:rPr>
              <a:t>en</a:t>
            </a:r>
            <a:r>
              <a:rPr lang="en-US" dirty="0">
                <a:effectLst/>
              </a:rPr>
              <a:t> </a:t>
            </a:r>
            <a:r>
              <a:rPr lang="en-US" dirty="0" err="1">
                <a:effectLst/>
              </a:rPr>
              <a:t>áreas</a:t>
            </a:r>
            <a:r>
              <a:rPr lang="en-US" dirty="0">
                <a:effectLst/>
              </a:rPr>
              <a:t> </a:t>
            </a:r>
            <a:r>
              <a:rPr lang="en-US" dirty="0" err="1">
                <a:effectLst/>
              </a:rPr>
              <a:t>complejas</a:t>
            </a:r>
            <a:r>
              <a:rPr lang="en-US" dirty="0">
                <a:effectLst/>
              </a:rPr>
              <a:t>, </a:t>
            </a:r>
            <a:r>
              <a:rPr lang="en-US" dirty="0" err="1">
                <a:effectLst/>
              </a:rPr>
              <a:t>pero</a:t>
            </a:r>
            <a:r>
              <a:rPr lang="en-US" dirty="0">
                <a:effectLst/>
              </a:rPr>
              <a:t> bien </a:t>
            </a:r>
            <a:r>
              <a:rPr lang="en-US" dirty="0" err="1">
                <a:effectLst/>
              </a:rPr>
              <a:t>definidas</a:t>
            </a:r>
            <a:r>
              <a:rPr lang="en-US" dirty="0">
                <a:effectLst/>
              </a:rPr>
              <a:t>.</a:t>
            </a:r>
          </a:p>
        </p:txBody>
      </p:sp>
    </p:spTree>
    <p:extLst>
      <p:ext uri="{BB962C8B-B14F-4D97-AF65-F5344CB8AC3E}">
        <p14:creationId xmlns:p14="http://schemas.microsoft.com/office/powerpoint/2010/main" val="185997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istemas expertos para la IA | Blog Santander Open Academy">
            <a:extLst>
              <a:ext uri="{FF2B5EF4-FFF2-40B4-BE49-F238E27FC236}">
                <a16:creationId xmlns:a16="http://schemas.microsoft.com/office/drawing/2014/main" id="{878FFDBD-845F-C649-C5BD-F15BCE1C7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352" r="8300"/>
          <a:stretch/>
        </p:blipFill>
        <p:spPr bwMode="auto">
          <a:xfrm>
            <a:off x="20" y="10"/>
            <a:ext cx="7723393"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F80CB7B-9315-6D69-CA2E-CEB8180EB150}"/>
              </a:ext>
            </a:extLst>
          </p:cNvPr>
          <p:cNvSpPr>
            <a:spLocks noGrp="1"/>
          </p:cNvSpPr>
          <p:nvPr>
            <p:ph type="title"/>
          </p:nvPr>
        </p:nvSpPr>
        <p:spPr>
          <a:xfrm>
            <a:off x="8270421" y="1387929"/>
            <a:ext cx="3212502" cy="1942773"/>
          </a:xfrm>
        </p:spPr>
        <p:txBody>
          <a:bodyPr anchor="b">
            <a:normAutofit/>
          </a:bodyPr>
          <a:lstStyle/>
          <a:p>
            <a:r>
              <a:rPr lang="es-MX" sz="3300"/>
              <a:t>Primera Fase de un Sistema experto</a:t>
            </a:r>
          </a:p>
        </p:txBody>
      </p:sp>
      <p:sp>
        <p:nvSpPr>
          <p:cNvPr id="3" name="Marcador de contenido 2">
            <a:extLst>
              <a:ext uri="{FF2B5EF4-FFF2-40B4-BE49-F238E27FC236}">
                <a16:creationId xmlns:a16="http://schemas.microsoft.com/office/drawing/2014/main" id="{2999E43F-CFDD-1993-B84C-6BE5A5DF42C0}"/>
              </a:ext>
            </a:extLst>
          </p:cNvPr>
          <p:cNvSpPr>
            <a:spLocks noGrp="1"/>
          </p:cNvSpPr>
          <p:nvPr>
            <p:ph idx="1"/>
          </p:nvPr>
        </p:nvSpPr>
        <p:spPr>
          <a:xfrm>
            <a:off x="8270421" y="3412998"/>
            <a:ext cx="3212502" cy="2767366"/>
          </a:xfrm>
        </p:spPr>
        <p:txBody>
          <a:bodyPr>
            <a:normAutofit/>
          </a:bodyPr>
          <a:lstStyle/>
          <a:p>
            <a:r>
              <a:rPr lang="es-MX" sz="1800" dirty="0">
                <a:effectLst/>
                <a:latin typeface="Calibri Light" panose="020F0302020204030204" pitchFamily="34" charset="0"/>
                <a:ea typeface="Calibri" panose="020F0502020204030204" pitchFamily="34" charset="0"/>
              </a:rPr>
              <a:t>A </a:t>
            </a:r>
            <a:r>
              <a:rPr lang="es-MX" sz="1800" dirty="0">
                <a:latin typeface="Calibri Light" panose="020F0302020204030204" pitchFamily="34" charset="0"/>
                <a:ea typeface="Calibri" panose="020F0502020204030204" pitchFamily="34" charset="0"/>
              </a:rPr>
              <a:t>finales </a:t>
            </a:r>
            <a:r>
              <a:rPr lang="es-MX" sz="1800" dirty="0">
                <a:effectLst/>
                <a:latin typeface="Calibri Light" panose="020F0302020204030204" pitchFamily="34" charset="0"/>
                <a:ea typeface="Calibri" panose="020F0502020204030204" pitchFamily="34" charset="0"/>
              </a:rPr>
              <a:t>de los años 60 y década de los 70, estos sistemas estaban basados en una lógica binaria de verdadero o falso o sí / no. </a:t>
            </a:r>
            <a:endParaRPr lang="es-MX" sz="1800" dirty="0"/>
          </a:p>
        </p:txBody>
      </p:sp>
    </p:spTree>
    <p:extLst>
      <p:ext uri="{BB962C8B-B14F-4D97-AF65-F5344CB8AC3E}">
        <p14:creationId xmlns:p14="http://schemas.microsoft.com/office/powerpoint/2010/main" val="250549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La Historia de la Inteligencia Artificial contada en Años – remolinator.com">
            <a:extLst>
              <a:ext uri="{FF2B5EF4-FFF2-40B4-BE49-F238E27FC236}">
                <a16:creationId xmlns:a16="http://schemas.microsoft.com/office/drawing/2014/main" id="{254A0D02-B978-C9C3-95F7-D09C560BA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507" b="13195"/>
          <a:stretch/>
        </p:blipFill>
        <p:spPr bwMode="auto">
          <a:xfrm>
            <a:off x="20" y="10"/>
            <a:ext cx="12191980" cy="45577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0A2473E-0E6E-9276-7C74-B9B95F5885A6}"/>
              </a:ext>
            </a:extLst>
          </p:cNvPr>
          <p:cNvSpPr>
            <a:spLocks noGrp="1"/>
          </p:cNvSpPr>
          <p:nvPr>
            <p:ph type="title"/>
          </p:nvPr>
        </p:nvSpPr>
        <p:spPr>
          <a:xfrm>
            <a:off x="321734" y="4837319"/>
            <a:ext cx="4705097" cy="1601582"/>
          </a:xfrm>
        </p:spPr>
        <p:txBody>
          <a:bodyPr anchor="t">
            <a:normAutofit/>
          </a:bodyPr>
          <a:lstStyle/>
          <a:p>
            <a:r>
              <a:rPr lang="es-MX"/>
              <a:t>Segunda fase de un sistema experto</a:t>
            </a:r>
            <a:endParaRPr lang="es-MX" dirty="0"/>
          </a:p>
        </p:txBody>
      </p:sp>
      <p:sp>
        <p:nvSpPr>
          <p:cNvPr id="3" name="Marcador de contenido 2">
            <a:extLst>
              <a:ext uri="{FF2B5EF4-FFF2-40B4-BE49-F238E27FC236}">
                <a16:creationId xmlns:a16="http://schemas.microsoft.com/office/drawing/2014/main" id="{2520E6A2-5940-DA80-D34E-0068C4120B2C}"/>
              </a:ext>
            </a:extLst>
          </p:cNvPr>
          <p:cNvSpPr>
            <a:spLocks noGrp="1"/>
          </p:cNvSpPr>
          <p:nvPr>
            <p:ph idx="1"/>
          </p:nvPr>
        </p:nvSpPr>
        <p:spPr>
          <a:xfrm>
            <a:off x="6019333" y="4837318"/>
            <a:ext cx="5753567" cy="1601582"/>
          </a:xfrm>
        </p:spPr>
        <p:txBody>
          <a:bodyPr>
            <a:normAutofit/>
          </a:bodyPr>
          <a:lstStyle/>
          <a:p>
            <a:pPr>
              <a:lnSpc>
                <a:spcPct val="110000"/>
              </a:lnSpc>
            </a:pPr>
            <a:r>
              <a:rPr lang="es-MX" sz="1700" kern="100">
                <a:effectLst/>
                <a:latin typeface="Calibri Light" panose="020F0302020204030204" pitchFamily="34" charset="0"/>
                <a:ea typeface="Calibri" panose="020F0502020204030204" pitchFamily="34" charset="0"/>
                <a:cs typeface="Times New Roman" panose="02020603050405020304" pitchFamily="18" charset="0"/>
              </a:rPr>
              <a:t>(1980): a medida que avanzaba la tecnología, los de la segunda generación introdujeron el modelo probabilístico basado en el razonamiento “causa-posible-efecto”, lo que ya implicaba una capacidad para gestionar la incertidumbre utilizando redes y probabilidades bayesianas.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s-MX" sz="1700"/>
          </a:p>
        </p:txBody>
      </p:sp>
    </p:spTree>
    <p:extLst>
      <p:ext uri="{BB962C8B-B14F-4D97-AF65-F5344CB8AC3E}">
        <p14:creationId xmlns:p14="http://schemas.microsoft.com/office/powerpoint/2010/main" val="1060134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Sistemas Expertos En Ia: Definición, Tipos Y Aplicaciones | ICCSI">
            <a:extLst>
              <a:ext uri="{FF2B5EF4-FFF2-40B4-BE49-F238E27FC236}">
                <a16:creationId xmlns:a16="http://schemas.microsoft.com/office/drawing/2014/main" id="{A97B517C-AFA5-C9C5-1C2E-53F61ABB4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624" b="19971"/>
          <a:stretch/>
        </p:blipFill>
        <p:spPr bwMode="auto">
          <a:xfrm>
            <a:off x="20" y="10"/>
            <a:ext cx="12191980" cy="45577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CE48BA4-99DC-42B6-B1B9-1456D1B82812}"/>
              </a:ext>
            </a:extLst>
          </p:cNvPr>
          <p:cNvSpPr>
            <a:spLocks noGrp="1"/>
          </p:cNvSpPr>
          <p:nvPr>
            <p:ph type="title"/>
          </p:nvPr>
        </p:nvSpPr>
        <p:spPr>
          <a:xfrm>
            <a:off x="321734" y="4837319"/>
            <a:ext cx="4705097" cy="1601582"/>
          </a:xfrm>
        </p:spPr>
        <p:txBody>
          <a:bodyPr anchor="t">
            <a:normAutofit/>
          </a:bodyPr>
          <a:lstStyle/>
          <a:p>
            <a:r>
              <a:rPr lang="es-MX" dirty="0"/>
              <a:t>Tercera fase de un sistema experto </a:t>
            </a:r>
          </a:p>
        </p:txBody>
      </p:sp>
      <p:sp>
        <p:nvSpPr>
          <p:cNvPr id="3" name="Marcador de contenido 2">
            <a:extLst>
              <a:ext uri="{FF2B5EF4-FFF2-40B4-BE49-F238E27FC236}">
                <a16:creationId xmlns:a16="http://schemas.microsoft.com/office/drawing/2014/main" id="{1ECC41AE-321D-F7B9-75D1-A22CFEE39383}"/>
              </a:ext>
            </a:extLst>
          </p:cNvPr>
          <p:cNvSpPr>
            <a:spLocks noGrp="1"/>
          </p:cNvSpPr>
          <p:nvPr>
            <p:ph idx="1"/>
          </p:nvPr>
        </p:nvSpPr>
        <p:spPr>
          <a:xfrm>
            <a:off x="6019333" y="4837318"/>
            <a:ext cx="5753567" cy="1601582"/>
          </a:xfrm>
        </p:spPr>
        <p:txBody>
          <a:bodyPr>
            <a:normAutofit/>
          </a:bodyPr>
          <a:lstStyle/>
          <a:p>
            <a:r>
              <a:rPr lang="es-MX" sz="1800" dirty="0">
                <a:latin typeface="Calibri Light" panose="020F0302020204030204" pitchFamily="34" charset="0"/>
                <a:ea typeface="Calibri" panose="020F0502020204030204" pitchFamily="34" charset="0"/>
              </a:rPr>
              <a:t>L</a:t>
            </a:r>
            <a:r>
              <a:rPr lang="es-MX" sz="1800" dirty="0">
                <a:effectLst/>
                <a:latin typeface="Calibri Light" panose="020F0302020204030204" pitchFamily="34" charset="0"/>
                <a:ea typeface="Calibri" panose="020F0502020204030204" pitchFamily="34" charset="0"/>
              </a:rPr>
              <a:t>os sistemas expertos dieron un salto significativo al introducir la lógica difusa abordando problemas complejos con un enfoque más flexible y adaptativo, es decir, acercándose aún más al razonamiento humano.</a:t>
            </a:r>
            <a:endParaRPr lang="es-MX" sz="1800" dirty="0"/>
          </a:p>
        </p:txBody>
      </p:sp>
    </p:spTree>
    <p:extLst>
      <p:ext uri="{BB962C8B-B14F-4D97-AF65-F5344CB8AC3E}">
        <p14:creationId xmlns:p14="http://schemas.microsoft.com/office/powerpoint/2010/main" val="238722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828C8-1889-40C3-8363-8E1C866FC629}"/>
              </a:ext>
            </a:extLst>
          </p:cNvPr>
          <p:cNvSpPr>
            <a:spLocks noGrp="1"/>
          </p:cNvSpPr>
          <p:nvPr>
            <p:ph type="title"/>
          </p:nvPr>
        </p:nvSpPr>
        <p:spPr>
          <a:xfrm>
            <a:off x="1251677" y="645105"/>
            <a:ext cx="4357499" cy="1320855"/>
          </a:xfrm>
        </p:spPr>
        <p:txBody>
          <a:bodyPr>
            <a:normAutofit/>
          </a:bodyPr>
          <a:lstStyle/>
          <a:p>
            <a:r>
              <a:rPr lang="es-MX" sz="3100"/>
              <a:t>¿Qué es probabilidad bayesianas?</a:t>
            </a:r>
          </a:p>
        </p:txBody>
      </p:sp>
      <p:sp>
        <p:nvSpPr>
          <p:cNvPr id="3" name="Marcador de contenido 2">
            <a:extLst>
              <a:ext uri="{FF2B5EF4-FFF2-40B4-BE49-F238E27FC236}">
                <a16:creationId xmlns:a16="http://schemas.microsoft.com/office/drawing/2014/main" id="{34B813DF-C8C3-8845-DBDC-354D903142C1}"/>
              </a:ext>
            </a:extLst>
          </p:cNvPr>
          <p:cNvSpPr>
            <a:spLocks noGrp="1"/>
          </p:cNvSpPr>
          <p:nvPr>
            <p:ph idx="1"/>
          </p:nvPr>
        </p:nvSpPr>
        <p:spPr>
          <a:xfrm>
            <a:off x="1251678" y="2286001"/>
            <a:ext cx="4363595" cy="3593591"/>
          </a:xfrm>
        </p:spPr>
        <p:txBody>
          <a:bodyPr>
            <a:normAutofit/>
          </a:bodyPr>
          <a:lstStyle/>
          <a:p>
            <a:r>
              <a:rPr lang="es-ES">
                <a:solidFill>
                  <a:schemeClr val="tx1"/>
                </a:solidFill>
              </a:rPr>
              <a:t>consiste en usar recursos probabilísticos para actualizar (cambiar) nuestra asignación probabilística inicial o previa a la luz de nuevas observaciones; es decir, computar nuevas asignaciones condicionadas por observaciones adicionales.</a:t>
            </a:r>
            <a:endParaRPr lang="es-MX">
              <a:solidFill>
                <a:schemeClr val="tx1"/>
              </a:solidFill>
            </a:endParaRPr>
          </a:p>
        </p:txBody>
      </p:sp>
      <p:pic>
        <p:nvPicPr>
          <p:cNvPr id="4098" name="Picture 2" descr="Introducción a la inferencia Bayesiana con Python">
            <a:extLst>
              <a:ext uri="{FF2B5EF4-FFF2-40B4-BE49-F238E27FC236}">
                <a16:creationId xmlns:a16="http://schemas.microsoft.com/office/drawing/2014/main" id="{52CDE01D-F29C-ED61-20F1-DFA5A0A86E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8193" y="1772630"/>
            <a:ext cx="5176744" cy="333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870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2D9F21-8E41-CA70-B120-903008E0D5A6}"/>
              </a:ext>
            </a:extLst>
          </p:cNvPr>
          <p:cNvSpPr>
            <a:spLocks noGrp="1"/>
          </p:cNvSpPr>
          <p:nvPr>
            <p:ph type="title"/>
          </p:nvPr>
        </p:nvSpPr>
        <p:spPr/>
        <p:txBody>
          <a:bodyPr>
            <a:normAutofit/>
          </a:bodyPr>
          <a:lstStyle/>
          <a:p>
            <a:r>
              <a:rPr lang="es-MX"/>
              <a:t>Elementos claves de un sistema experto</a:t>
            </a:r>
          </a:p>
        </p:txBody>
      </p:sp>
      <p:sp>
        <p:nvSpPr>
          <p:cNvPr id="3" name="Marcador de contenido 2">
            <a:extLst>
              <a:ext uri="{FF2B5EF4-FFF2-40B4-BE49-F238E27FC236}">
                <a16:creationId xmlns:a16="http://schemas.microsoft.com/office/drawing/2014/main" id="{CDBB8CEA-A4BC-2BCF-F6C3-A3DD4939D921}"/>
              </a:ext>
            </a:extLst>
          </p:cNvPr>
          <p:cNvSpPr>
            <a:spLocks noGrp="1"/>
          </p:cNvSpPr>
          <p:nvPr>
            <p:ph idx="1"/>
          </p:nvPr>
        </p:nvSpPr>
        <p:spPr>
          <a:xfrm>
            <a:off x="6250695" y="2096064"/>
            <a:ext cx="5016860" cy="3695136"/>
          </a:xfrm>
        </p:spPr>
        <p:txBody>
          <a:bodyPr>
            <a:normAutofit/>
          </a:bodyPr>
          <a:lstStyle/>
          <a:p>
            <a:r>
              <a:rPr lang="es-MX">
                <a:effectLst/>
                <a:latin typeface="Calibri Light" panose="020F0302020204030204" pitchFamily="34" charset="0"/>
                <a:ea typeface="Calibri" panose="020F0502020204030204" pitchFamily="34" charset="0"/>
              </a:rPr>
              <a:t>CONOCIMIENTO:</a:t>
            </a:r>
          </a:p>
          <a:p>
            <a:pPr marL="0" indent="0">
              <a:buNone/>
            </a:pPr>
            <a:r>
              <a:rPr lang="es-MX">
                <a:effectLst/>
                <a:latin typeface="Calibri Light" panose="020F0302020204030204" pitchFamily="34" charset="0"/>
                <a:ea typeface="Calibri" panose="020F0502020204030204" pitchFamily="34" charset="0"/>
              </a:rPr>
              <a:t>Hace referencia a los hechos, reglas y modelos causales compilados por los expertos. Representa la experiencia acumulada del sistema en el ámbito concreto y la especialidad para la que está diseñado.</a:t>
            </a:r>
            <a:endParaRPr lang="es-MX"/>
          </a:p>
        </p:txBody>
      </p:sp>
      <p:pic>
        <p:nvPicPr>
          <p:cNvPr id="5122" name="Picture 2" descr="Significado de Conocimiento">
            <a:extLst>
              <a:ext uri="{FF2B5EF4-FFF2-40B4-BE49-F238E27FC236}">
                <a16:creationId xmlns:a16="http://schemas.microsoft.com/office/drawing/2014/main" id="{2CABE46D-8F6E-2558-EE2D-8AC3367B3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97" r="4045" b="-1"/>
          <a:stretch/>
        </p:blipFill>
        <p:spPr bwMode="auto">
          <a:xfrm>
            <a:off x="1017388" y="2210935"/>
            <a:ext cx="4833257" cy="3493180"/>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07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146" name="Picture 2" descr="Inteligencia artificial: Algoritmos, motores de inferencia, prompts y  patrones">
            <a:extLst>
              <a:ext uri="{FF2B5EF4-FFF2-40B4-BE49-F238E27FC236}">
                <a16:creationId xmlns:a16="http://schemas.microsoft.com/office/drawing/2014/main" id="{56056F18-F3C9-4AF0-262C-9B9A710FAC9B}"/>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r="-10" b="6268"/>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89A8286-4140-F3B6-D447-3DB1F87D661F}"/>
              </a:ext>
            </a:extLst>
          </p:cNvPr>
          <p:cNvSpPr>
            <a:spLocks noGrp="1"/>
          </p:cNvSpPr>
          <p:nvPr>
            <p:ph type="title"/>
          </p:nvPr>
        </p:nvSpPr>
        <p:spPr/>
        <p:txBody>
          <a:bodyPr>
            <a:normAutofit/>
          </a:bodyPr>
          <a:lstStyle/>
          <a:p>
            <a:r>
              <a:rPr lang="es-MX" dirty="0"/>
              <a:t>Elementos claves de un sistema experto</a:t>
            </a:r>
          </a:p>
        </p:txBody>
      </p:sp>
      <p:sp>
        <p:nvSpPr>
          <p:cNvPr id="3" name="Marcador de contenido 2">
            <a:extLst>
              <a:ext uri="{FF2B5EF4-FFF2-40B4-BE49-F238E27FC236}">
                <a16:creationId xmlns:a16="http://schemas.microsoft.com/office/drawing/2014/main" id="{304A7B80-2ECA-2570-BFFB-4AD9E1667A41}"/>
              </a:ext>
            </a:extLst>
          </p:cNvPr>
          <p:cNvSpPr>
            <a:spLocks noGrp="1"/>
          </p:cNvSpPr>
          <p:nvPr>
            <p:ph idx="1"/>
          </p:nvPr>
        </p:nvSpPr>
        <p:spPr/>
        <p:txBody>
          <a:bodyPr>
            <a:normAutofit/>
          </a:bodyPr>
          <a:lstStyle/>
          <a:p>
            <a:r>
              <a:rPr lang="es-MX" kern="100" dirty="0">
                <a:effectLst/>
                <a:latin typeface="Calibri Light" panose="020F0302020204030204" pitchFamily="34" charset="0"/>
                <a:ea typeface="Calibri" panose="020F0502020204030204" pitchFamily="34" charset="0"/>
                <a:cs typeface="Times New Roman" panose="02020603050405020304" pitchFamily="18" charset="0"/>
              </a:rPr>
              <a:t>El motor de inferencia:</a:t>
            </a:r>
          </a:p>
          <a:p>
            <a:pPr marL="0" indent="0">
              <a:buNone/>
            </a:pPr>
            <a:r>
              <a:rPr lang="es-MX" kern="100" dirty="0">
                <a:effectLst/>
                <a:latin typeface="Calibri Light" panose="020F0302020204030204" pitchFamily="34" charset="0"/>
                <a:ea typeface="Calibri" panose="020F0502020204030204" pitchFamily="34" charset="0"/>
                <a:cs typeface="Times New Roman" panose="02020603050405020304" pitchFamily="18" charset="0"/>
              </a:rPr>
              <a:t> Este es el “cerebro” que aprovecha el conocimiento aportado para razonar los problemas y llegar a soluciones, imitando a un experto humano. Esto es posible gracias al uso de algoritmos que implementan diferentes métodos clave para emular el razonamiento humano.</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Tree>
    <p:extLst>
      <p:ext uri="{BB962C8B-B14F-4D97-AF65-F5344CB8AC3E}">
        <p14:creationId xmlns:p14="http://schemas.microsoft.com/office/powerpoint/2010/main" val="3915946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001F0-E1D8-41D0-CA3C-F546E3C0A23C}"/>
              </a:ext>
            </a:extLst>
          </p:cNvPr>
          <p:cNvSpPr>
            <a:spLocks noGrp="1"/>
          </p:cNvSpPr>
          <p:nvPr>
            <p:ph type="title"/>
          </p:nvPr>
        </p:nvSpPr>
        <p:spPr>
          <a:xfrm>
            <a:off x="8154444" y="609600"/>
            <a:ext cx="3113112" cy="1326321"/>
          </a:xfrm>
        </p:spPr>
        <p:txBody>
          <a:bodyPr>
            <a:normAutofit fontScale="90000"/>
          </a:bodyPr>
          <a:lstStyle/>
          <a:p>
            <a:pPr algn="l"/>
            <a:r>
              <a:rPr lang="es-MX" dirty="0"/>
              <a:t>Elementos claves de un sistema experto</a:t>
            </a:r>
          </a:p>
        </p:txBody>
      </p:sp>
      <p:sp>
        <p:nvSpPr>
          <p:cNvPr id="3" name="Marcador de contenido 2">
            <a:extLst>
              <a:ext uri="{FF2B5EF4-FFF2-40B4-BE49-F238E27FC236}">
                <a16:creationId xmlns:a16="http://schemas.microsoft.com/office/drawing/2014/main" id="{23E343FE-CEF9-3AF0-43D7-D7B1F2293780}"/>
              </a:ext>
            </a:extLst>
          </p:cNvPr>
          <p:cNvSpPr>
            <a:spLocks noGrp="1"/>
          </p:cNvSpPr>
          <p:nvPr>
            <p:ph idx="1"/>
          </p:nvPr>
        </p:nvSpPr>
        <p:spPr>
          <a:xfrm>
            <a:off x="8154444" y="2096064"/>
            <a:ext cx="3113112" cy="3695136"/>
          </a:xfrm>
        </p:spPr>
        <p:txBody>
          <a:bodyPr>
            <a:normAutofit/>
          </a:bodyPr>
          <a:lstStyle/>
          <a:p>
            <a:r>
              <a:rPr lang="es-MX" sz="1800" kern="100" dirty="0">
                <a:effectLst/>
                <a:latin typeface="Calibri Light" panose="020F0302020204030204" pitchFamily="34" charset="0"/>
                <a:ea typeface="Calibri" panose="020F0502020204030204" pitchFamily="34" charset="0"/>
                <a:cs typeface="Times New Roman" panose="02020603050405020304" pitchFamily="18" charset="0"/>
              </a:rPr>
              <a:t>Interfaz de software:</a:t>
            </a:r>
          </a:p>
          <a:p>
            <a:pPr marL="0" indent="0">
              <a:buNone/>
            </a:pPr>
            <a:r>
              <a:rPr lang="es-MX" sz="1800" kern="100" dirty="0">
                <a:effectLst/>
                <a:latin typeface="Calibri Light" panose="020F0302020204030204" pitchFamily="34" charset="0"/>
                <a:ea typeface="Calibri" panose="020F0502020204030204" pitchFamily="34" charset="0"/>
                <a:cs typeface="Times New Roman" panose="02020603050405020304" pitchFamily="18" charset="0"/>
              </a:rPr>
              <a:t>El tercer componente es la interfaz de usuario, que es la parte que facilita que el usuario explote el motor de inferencia.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sz="1800" dirty="0"/>
          </a:p>
        </p:txBody>
      </p:sp>
      <p:pic>
        <p:nvPicPr>
          <p:cNvPr id="7170" name="Picture 2" descr="Qué es una interfaz de usuario y cómo funciona | Blog | Hosting Plus Mexico">
            <a:extLst>
              <a:ext uri="{FF2B5EF4-FFF2-40B4-BE49-F238E27FC236}">
                <a16:creationId xmlns:a16="http://schemas.microsoft.com/office/drawing/2014/main" id="{1AC528F5-0AA2-6750-5BEF-47DCF5014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048" r="13540"/>
          <a:stretch/>
        </p:blipFill>
        <p:spPr bwMode="auto">
          <a:xfrm>
            <a:off x="20" y="10"/>
            <a:ext cx="7552924"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0032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Circuito</Template>
  <TotalTime>150</TotalTime>
  <Words>859</Words>
  <Application>Microsoft Office PowerPoint</Application>
  <PresentationFormat>Panorámica</PresentationFormat>
  <Paragraphs>36</Paragraphs>
  <Slides>14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Arial</vt:lpstr>
      <vt:lpstr>Calibri</vt:lpstr>
      <vt:lpstr>Calibri Light</vt:lpstr>
      <vt:lpstr>Google Sans</vt:lpstr>
      <vt:lpstr>Tw Cen MT</vt:lpstr>
      <vt:lpstr>Circuito</vt:lpstr>
      <vt:lpstr>SISTEMAS EXPERTOS CON LOGICA DIFUSA</vt:lpstr>
      <vt:lpstr>¿QUE ES UN SISTEMA EXPERTO?</vt:lpstr>
      <vt:lpstr>Primera Fase de un Sistema experto</vt:lpstr>
      <vt:lpstr>Segunda fase de un sistema experto</vt:lpstr>
      <vt:lpstr>Tercera fase de un sistema experto </vt:lpstr>
      <vt:lpstr>¿Qué es probabilidad bayesianas?</vt:lpstr>
      <vt:lpstr>Elementos claves de un sistema experto</vt:lpstr>
      <vt:lpstr>Elementos claves de un sistema experto</vt:lpstr>
      <vt:lpstr>Elementos claves de un sistema experto</vt:lpstr>
      <vt:lpstr>Ventajas de un sistema experto</vt:lpstr>
      <vt:lpstr>¿Qué es un sistema experto difuso?</vt:lpstr>
      <vt:lpstr>¿Donde se utilizan estos sistemas?</vt:lpstr>
      <vt:lpstr>¿Por qué usar lógica difusa para sistemas expertos0?</vt:lpstr>
      <vt:lpstr>Componentes de un Sistema Experto Difuso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brayant ivan gonzalez ochoa</dc:creator>
  <cp:lastModifiedBy>brayant ivan gonzalez ochoa</cp:lastModifiedBy>
  <cp:revision>1</cp:revision>
  <dcterms:created xsi:type="dcterms:W3CDTF">2025-02-14T04:06:02Z</dcterms:created>
  <dcterms:modified xsi:type="dcterms:W3CDTF">2025-02-14T06:36:54Z</dcterms:modified>
</cp:coreProperties>
</file>